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72.png" ContentType="image/png"/>
  <Override PartName="/ppt/media/image71.png" ContentType="image/png"/>
  <Override PartName="/ppt/media/image70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63.png" ContentType="image/png"/>
  <Override PartName="/ppt/media/image8.png" ContentType="image/png"/>
  <Override PartName="/ppt/media/image61.png" ContentType="image/png"/>
  <Override PartName="/ppt/media/image6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570DC00-1F04-40A2-9A3A-A735F21A0405}" type="slidenum">
              <a:rPr b="0" lang="es-ES" sz="1400" spc="-1" strike="noStrike">
                <a:latin typeface="Times New Roman"/>
              </a:rPr>
              <a:t>1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984240" y="787320"/>
            <a:ext cx="5142240" cy="38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00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42560" cy="20052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4000" cy="42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360036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Pablo Martínez Ruiz del Árbol / Particle Detectors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4000" cy="42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4000" cy="42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s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i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f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m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x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í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5360" cy="159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2. Particle detectors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-41760" y="77760"/>
            <a:ext cx="4216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08000" y="78588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of light on free electrons (if 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photon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&gt;&gt;E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binding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a binded electron is considered free)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180000" y="2382480"/>
            <a:ext cx="4084920" cy="200844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4006800" y="3276000"/>
            <a:ext cx="4056120" cy="142740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4168800" y="1692000"/>
            <a:ext cx="4542120" cy="131292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59400" y="471384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0 the initial photon gives all its energy to the outgoing photon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backwards the outgoing electron has maximum energy 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And the outgoing photon minimum energy but it cannot get completely absorbed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-41760" y="77760"/>
            <a:ext cx="6016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edges and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108000" y="78588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can never give all its energy to the electron producing the so called “edges”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is given by the Klein-Nishina formula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88000" y="3000960"/>
            <a:ext cx="4776840" cy="34779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4972320" y="3149280"/>
            <a:ext cx="3742920" cy="34437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216360" y="2114640"/>
            <a:ext cx="8494560" cy="7282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4"/>
          <a:stretch/>
        </p:blipFill>
        <p:spPr>
          <a:xfrm>
            <a:off x="6552000" y="1368000"/>
            <a:ext cx="1294920" cy="90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-41760" y="77760"/>
            <a:ext cx="6592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08000" y="78588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interacts with the field of a nucleus or electron and makes a pair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cannot take place in the vacuum because of energy-momentum conservation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090440" y="1744200"/>
            <a:ext cx="2328480" cy="149472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2"/>
          <a:stretch/>
        </p:blipFill>
        <p:spPr>
          <a:xfrm>
            <a:off x="5112000" y="1800000"/>
            <a:ext cx="2302920" cy="1430280"/>
          </a:xfrm>
          <a:prstGeom prst="rect">
            <a:avLst/>
          </a:prstGeom>
          <a:ln>
            <a:noFill/>
          </a:ln>
        </p:spPr>
      </p:pic>
      <p:sp>
        <p:nvSpPr>
          <p:cNvPr id="160" name="CustomShape 3"/>
          <p:cNvSpPr/>
          <p:nvPr/>
        </p:nvSpPr>
        <p:spPr>
          <a:xfrm>
            <a:off x="576000" y="3375720"/>
            <a:ext cx="38872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 nucleus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4464000" y="3375720"/>
            <a:ext cx="38872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an electron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95760" y="378504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also frequently known as “photon conversion”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is a “threshold effect”: the photon energy has to be enough to generate 2 electrons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63" name="Formula 6"/>
              <p:cNvSpPr txBox="1"/>
              <p:nvPr/>
            </p:nvSpPr>
            <p:spPr>
              <a:xfrm>
                <a:off x="2506320" y="5228640"/>
                <a:ext cx="2335680" cy="350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γ</m:t>
                        </m:r>
                      </m:sub>
                    </m:sSub>
                    <m:r>
                      <m:t xml:space="preserve">&gt;</m:t>
                    </m:r>
                    <m:r>
                      <m:t xml:space="preserve">2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f>
                          <m:fPr>
                            <m:type m:val="lin"/>
                          </m:fPr>
                          <m:num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64" name="Formula 7"/>
              <p:cNvSpPr txBox="1"/>
              <p:nvPr/>
            </p:nvSpPr>
            <p:spPr>
              <a:xfrm>
                <a:off x="5112000" y="5086080"/>
                <a:ext cx="1076760" cy="70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N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368000" y="2016000"/>
            <a:ext cx="5855400" cy="445356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-41760" y="77760"/>
            <a:ext cx="6592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08000" y="78588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of pair production rises one the threshold has been reached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Three different regions: “low”, “medium” and “high” (saturation) energy regimes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227520" y="6192000"/>
            <a:ext cx="2579760" cy="47448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4191480" y="5328000"/>
            <a:ext cx="2647800" cy="50328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7416000" y="3024000"/>
            <a:ext cx="1547280" cy="57528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252000" y="5636520"/>
            <a:ext cx="1295280" cy="59076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4238280" y="4872960"/>
            <a:ext cx="1125000" cy="59832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73" name="Formula 3"/>
              <p:cNvSpPr txBox="1"/>
              <p:nvPr/>
            </p:nvSpPr>
            <p:spPr>
              <a:xfrm>
                <a:off x="7476840" y="2800080"/>
                <a:ext cx="718920" cy="358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ε</m:t>
                    </m:r>
                    <m:r>
                      <m:t xml:space="preserve">→</m:t>
                    </m:r>
                    <m:r>
                      <m:t xml:space="preserve">∞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74" name="CustomShape 4"/>
          <p:cNvSpPr/>
          <p:nvPr/>
        </p:nvSpPr>
        <p:spPr>
          <a:xfrm>
            <a:off x="7416000" y="2405520"/>
            <a:ext cx="1151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Saturation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75" name="Line 5"/>
          <p:cNvSpPr/>
          <p:nvPr/>
        </p:nvSpPr>
        <p:spPr>
          <a:xfrm flipH="1" flipV="1">
            <a:off x="6768000" y="2304000"/>
            <a:ext cx="684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6"/>
          <p:cNvSpPr/>
          <p:nvPr/>
        </p:nvSpPr>
        <p:spPr>
          <a:xfrm>
            <a:off x="5364000" y="4961520"/>
            <a:ext cx="1151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Medium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77" name="Line 7"/>
          <p:cNvSpPr/>
          <p:nvPr/>
        </p:nvSpPr>
        <p:spPr>
          <a:xfrm flipH="1" flipV="1">
            <a:off x="5040000" y="3744000"/>
            <a:ext cx="432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8"/>
          <p:cNvSpPr/>
          <p:nvPr/>
        </p:nvSpPr>
        <p:spPr>
          <a:xfrm>
            <a:off x="288000" y="5321520"/>
            <a:ext cx="1151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Low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79" name="Line 9"/>
          <p:cNvSpPr/>
          <p:nvPr/>
        </p:nvSpPr>
        <p:spPr>
          <a:xfrm flipV="1">
            <a:off x="720000" y="5400000"/>
            <a:ext cx="1872000" cy="7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" descr=""/>
          <p:cNvPicPr/>
          <p:nvPr/>
        </p:nvPicPr>
        <p:blipFill>
          <a:blip r:embed="rId7"/>
          <a:stretch/>
        </p:blipFill>
        <p:spPr>
          <a:xfrm>
            <a:off x="435960" y="2448000"/>
            <a:ext cx="787320" cy="5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-41760" y="77760"/>
            <a:ext cx="472104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total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108000" y="78588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Photoelectric effect dominates at low, Compton at medium and pair production at high E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Compton dominates for low Z materials (photoelectric and pair production increase with Z)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Other processes not treated here: Raylaigh scattering, photo nuclear interactions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308160" y="2520000"/>
            <a:ext cx="3687120" cy="31615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3760560" y="2543040"/>
            <a:ext cx="5202720" cy="3252240"/>
          </a:xfrm>
          <a:prstGeom prst="rect">
            <a:avLst/>
          </a:prstGeom>
          <a:ln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1836000" y="3174840"/>
            <a:ext cx="1151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6" name="CustomShape 4"/>
          <p:cNvSpPr/>
          <p:nvPr/>
        </p:nvSpPr>
        <p:spPr>
          <a:xfrm>
            <a:off x="1116000" y="4110840"/>
            <a:ext cx="1151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Compton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7" name="CustomShape 5"/>
          <p:cNvSpPr/>
          <p:nvPr/>
        </p:nvSpPr>
        <p:spPr>
          <a:xfrm>
            <a:off x="3060000" y="4003200"/>
            <a:ext cx="6112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Pairs</a:t>
            </a:r>
            <a:endParaRPr b="0" lang="es-E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-41760" y="77760"/>
            <a:ext cx="738504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Hadron collisions and interaction lenghts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3564000" y="2132640"/>
            <a:ext cx="1655280" cy="587160"/>
          </a:xfrm>
          <a:prstGeom prst="rect">
            <a:avLst/>
          </a:prstGeom>
          <a:ln>
            <a:noFill/>
          </a:ln>
        </p:spPr>
      </p:pic>
      <p:sp>
        <p:nvSpPr>
          <p:cNvPr id="190" name="CustomShape 2"/>
          <p:cNvSpPr/>
          <p:nvPr/>
        </p:nvSpPr>
        <p:spPr>
          <a:xfrm>
            <a:off x="108000" y="78588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total cross section for very high energy hadrons is expressed as: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inelastic part of the total cross-section is susceptible to induce hadron showers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Two mean lenghts are introduced to deal with this kind of interactions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collision length: </a:t>
            </a:r>
            <a:endParaRPr b="0" lang="es-ES" sz="1800" spc="-1" strike="noStrike"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 nuclear interaction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interaction length:</a:t>
            </a:r>
            <a:endParaRPr b="0" lang="es-ES" sz="1800" spc="-1" strike="noStrike">
              <a:latin typeface="Arial"/>
            </a:endParaRPr>
          </a:p>
          <a:p>
            <a:pPr lvl="2" marL="648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an inelastic nuclear interacion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1" name="Formula 3"/>
              <p:cNvSpPr txBox="1"/>
              <p:nvPr/>
            </p:nvSpPr>
            <p:spPr>
              <a:xfrm>
                <a:off x="6786000" y="1060560"/>
                <a:ext cx="1997280" cy="234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T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elastic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inelastic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3647520" y="2952000"/>
            <a:ext cx="1787760" cy="5331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144000" y="3849480"/>
            <a:ext cx="8711280" cy="259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-41760" y="77760"/>
            <a:ext cx="436104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108000" y="78588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Neutrons interact via the “strong interaction” with nuclei (short range force ~ 10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-13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cm)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Classification of neutrons: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Cold or ultracold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&lt; 0.025 eV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Thermal or slow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~ 0.025 eV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Intermediate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0.025 eV – 0.1 MeV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Fast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0.1 MeV – 10-20 MeV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energy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 20 MeV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5256000" y="1800000"/>
            <a:ext cx="143280" cy="1871280"/>
          </a:xfrm>
          <a:custGeom>
            <a:avLst/>
            <a:gdLst/>
            <a:ahLst/>
            <a:rect l="l" t="t" r="r" b="b"/>
            <a:pathLst>
              <a:path w="402" h="5202">
                <a:moveTo>
                  <a:pt x="0" y="0"/>
                </a:moveTo>
                <a:cubicBezTo>
                  <a:pt x="100" y="0"/>
                  <a:pt x="200" y="216"/>
                  <a:pt x="200" y="433"/>
                </a:cubicBezTo>
                <a:lnTo>
                  <a:pt x="200" y="2167"/>
                </a:lnTo>
                <a:cubicBezTo>
                  <a:pt x="200" y="2383"/>
                  <a:pt x="300" y="2600"/>
                  <a:pt x="401" y="2600"/>
                </a:cubicBezTo>
                <a:cubicBezTo>
                  <a:pt x="300" y="2600"/>
                  <a:pt x="200" y="2817"/>
                  <a:pt x="200" y="3033"/>
                </a:cubicBezTo>
                <a:lnTo>
                  <a:pt x="200" y="4767"/>
                </a:lnTo>
                <a:cubicBezTo>
                  <a:pt x="200" y="4984"/>
                  <a:pt x="100" y="5201"/>
                  <a:pt x="0" y="52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"/>
          <p:cNvSpPr/>
          <p:nvPr/>
        </p:nvSpPr>
        <p:spPr>
          <a:xfrm>
            <a:off x="5832000" y="1750680"/>
            <a:ext cx="2951280" cy="14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Low-moderate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Scattering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Absorption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Fission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1080000" y="4725720"/>
            <a:ext cx="2951280" cy="77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High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Hadron shower production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 rot="5400000">
            <a:off x="2196720" y="2698920"/>
            <a:ext cx="143280" cy="3383280"/>
          </a:xfrm>
          <a:custGeom>
            <a:avLst/>
            <a:gdLst/>
            <a:ahLst/>
            <a:rect l="l" t="t" r="r" b="b"/>
            <a:pathLst>
              <a:path w="402" h="9402">
                <a:moveTo>
                  <a:pt x="0" y="0"/>
                </a:moveTo>
                <a:cubicBezTo>
                  <a:pt x="100" y="0"/>
                  <a:pt x="200" y="391"/>
                  <a:pt x="200" y="783"/>
                </a:cubicBezTo>
                <a:lnTo>
                  <a:pt x="200" y="3917"/>
                </a:lnTo>
                <a:cubicBezTo>
                  <a:pt x="200" y="4308"/>
                  <a:pt x="300" y="4700"/>
                  <a:pt x="401" y="4700"/>
                </a:cubicBezTo>
                <a:cubicBezTo>
                  <a:pt x="300" y="4700"/>
                  <a:pt x="200" y="5092"/>
                  <a:pt x="200" y="5483"/>
                </a:cubicBezTo>
                <a:lnTo>
                  <a:pt x="200" y="8617"/>
                </a:lnTo>
                <a:cubicBezTo>
                  <a:pt x="200" y="9009"/>
                  <a:pt x="100" y="9401"/>
                  <a:pt x="0" y="94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-41760" y="77760"/>
            <a:ext cx="796104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08000" y="78588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with nuclei (important for moderation):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neutron changes energy and the nucleus gets in an excited state 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Absorption and nuclear reactions (the neutron is absorbed and a nuclear reaction takes place)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Low A-Z transitions (typically emission of a proton, alpha particle, or neutrons)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3393360" y="2592000"/>
            <a:ext cx="2221920" cy="173268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138600" y="415584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Fission process: the nucleus is splitted in two and more neutrons are produced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A-Z transitions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Importan for chain reactions in nuclear reactors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2"/>
          <a:stretch/>
        </p:blipFill>
        <p:spPr>
          <a:xfrm>
            <a:off x="5292000" y="933480"/>
            <a:ext cx="2015280" cy="38448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3"/>
          <a:stretch/>
        </p:blipFill>
        <p:spPr>
          <a:xfrm>
            <a:off x="2808000" y="5706720"/>
            <a:ext cx="3383280" cy="48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-41760" y="77760"/>
            <a:ext cx="824904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cross sections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08000" y="78588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cross-section goes like ~ 1/v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with 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the velocity of the neutron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On top of this effect there are the absorption resonances characteris of every nucleus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468000" y="1908000"/>
            <a:ext cx="3124080" cy="46072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4124160" y="2443680"/>
            <a:ext cx="4298760" cy="390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-41760" y="77760"/>
            <a:ext cx="5728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Charged particle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80000" y="713880"/>
            <a:ext cx="9234000" cy="86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suffer a wide variety of different 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1548000" y="1476000"/>
            <a:ext cx="2662920" cy="82728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Ionization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5004000" y="2412000"/>
            <a:ext cx="2662920" cy="82728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Bremsstrahlung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1548360" y="3528000"/>
            <a:ext cx="2662920" cy="82728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Multiple scattering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15" name="CustomShape 6"/>
          <p:cNvSpPr/>
          <p:nvPr/>
        </p:nvSpPr>
        <p:spPr>
          <a:xfrm>
            <a:off x="5076360" y="4536000"/>
            <a:ext cx="2662920" cy="82728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aa9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Cerenkov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16" name="CustomShape 7"/>
          <p:cNvSpPr/>
          <p:nvPr/>
        </p:nvSpPr>
        <p:spPr>
          <a:xfrm>
            <a:off x="1548000" y="5580000"/>
            <a:ext cx="2662920" cy="82728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afd09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Nuclear interactions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6240" y="77760"/>
            <a:ext cx="25840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Introduction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80000" y="713880"/>
            <a:ext cx="9234000" cy="451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 Physics experiments and applications require some kind of device able to: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Identify when/if a particle is passing through it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one or several properties of the particle (energy, momentum, charge, spin, etc.)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Possibly identify the type of particle    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Devices with these functionalities are called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“Particle Detectors”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Most particle detectors are logically composed by two parts: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Active material: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volume where the particle interacts with the detector producing “signal”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Collection mechanism: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system able to detect and possibly reconstruct the signal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676160" y="4154760"/>
            <a:ext cx="5393520" cy="2156400"/>
          </a:xfrm>
          <a:prstGeom prst="rect">
            <a:avLst/>
          </a:prstGeom>
          <a:ln w="36720"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365760" y="6217920"/>
            <a:ext cx="1644480" cy="3330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Active material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2" name="Line 4"/>
          <p:cNvSpPr/>
          <p:nvPr/>
        </p:nvSpPr>
        <p:spPr>
          <a:xfrm flipV="1">
            <a:off x="1737360" y="5760720"/>
            <a:ext cx="822960" cy="4572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5"/>
          <p:cNvSpPr/>
          <p:nvPr/>
        </p:nvSpPr>
        <p:spPr>
          <a:xfrm>
            <a:off x="7390440" y="5004000"/>
            <a:ext cx="1392480" cy="5763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Collection mechanism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4" name="Line 6"/>
          <p:cNvSpPr/>
          <p:nvPr/>
        </p:nvSpPr>
        <p:spPr>
          <a:xfrm flipH="1">
            <a:off x="6552000" y="5292000"/>
            <a:ext cx="799560" cy="360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-77760" y="77760"/>
            <a:ext cx="900504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80000" y="713880"/>
            <a:ext cx="923400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charged particle interacts, giving energy, with the electron of an atom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is dominant for heavy charged particles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pa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2505960" y="1872000"/>
            <a:ext cx="5051160" cy="326376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1332000" y="1899360"/>
            <a:ext cx="1173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Ionization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1332360" y="3339720"/>
            <a:ext cx="1173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Excitation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66960" y="5085720"/>
            <a:ext cx="923400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Inelastic collisions on the nucleus are much less frequent (because the mass is much higher)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particle loses a bit of energy and its direction remains mostly unchanged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-77760" y="77760"/>
            <a:ext cx="900504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-36000" y="713880"/>
            <a:ext cx="923400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avarage energy loss of a particle due to ionization is given by the Bethe &amp; Bloch Formula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formula is valid for particles with a mass much higher than the electrons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186200" y="1872720"/>
            <a:ext cx="6409440" cy="64692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576000" y="2808000"/>
            <a:ext cx="7781040" cy="236160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-45360" y="5014080"/>
            <a:ext cx="923400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maximum energy transfer takes place in head-on or knock-on collisions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28" name="Formula 4"/>
              <p:cNvSpPr txBox="1"/>
              <p:nvPr/>
            </p:nvSpPr>
            <p:spPr>
              <a:xfrm>
                <a:off x="2917800" y="5635800"/>
                <a:ext cx="3013560" cy="740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W</m:t>
                        </m:r>
                      </m:e>
                      <m:sub>
                        <m:r>
                          <m:t xml:space="preserve">max</m:t>
                        </m:r>
                      </m:sub>
                    </m:sSub>
                    <m:r>
                      <m:t xml:space="preserve">=</m:t>
                    </m:r>
                    <m:sSubSup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a</m:t>
                        </m:r>
                      </m:sub>
                      <m:sup>
                        <m:r>
                          <m:t xml:space="preserve">max</m:t>
                        </m:r>
                      </m:sup>
                    </m:sSubSup>
                    <m:r>
                      <m:t xml:space="preserve">−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2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e</m:t>
                            </m:r>
                          </m:sub>
                        </m:sSub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fPr>
                                    <m:type m:val="lin"/>
                                  </m:fPr>
                                  <m:num>
                                    <m:sSub>
                                      <m:e>
                                        <m:r>
                                          <m:t xml:space="preserve">E</m:t>
                                        </m:r>
                                      </m:e>
                                      <m:sub>
                                        <m:r>
                                          <m:t xml:space="preserve">CM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-77760" y="77760"/>
            <a:ext cx="6629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Shell and Density effect corrections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-36000" y="713880"/>
            <a:ext cx="923400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 term accounts for the fact that the electron is not at rest in the atom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is a small correction only relevant at low energies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binding energy of the electron is taken into account the energy loss is reduced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“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δ” term or “density effect” → accounts for the polarization induced by the particle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atoms get polarized due to the charge of the particle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energy loss is reduced because of the shielding of the electric field 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It depends on the particle speed and on the matter densitiy 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This process is relevant at high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2117520" y="4629240"/>
            <a:ext cx="4340160" cy="180720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4345200" y="4074480"/>
            <a:ext cx="4456800" cy="44964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8136000" y="3816000"/>
            <a:ext cx="647640" cy="1007640"/>
          </a:xfrm>
          <a:prstGeom prst="rect">
            <a:avLst/>
          </a:prstGeom>
          <a:noFill/>
          <a:ln w="1908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927360" y="3528000"/>
            <a:ext cx="3104280" cy="298044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-77760" y="77760"/>
            <a:ext cx="7997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Stopping power or mean specific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08000" y="713880"/>
            <a:ext cx="92340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is usually given in the form of the stopping power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7" name="Formula 3"/>
              <p:cNvSpPr txBox="1"/>
              <p:nvPr/>
            </p:nvSpPr>
            <p:spPr>
              <a:xfrm>
                <a:off x="6624000" y="936000"/>
                <a:ext cx="1288440" cy="305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ρ</m:t>
                            </m:r>
                            <m:r>
                              <m:t xml:space="preserve">dx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4248000" y="1728000"/>
            <a:ext cx="4786920" cy="4895640"/>
          </a:xfrm>
          <a:prstGeom prst="rect">
            <a:avLst/>
          </a:prstGeom>
          <a:ln>
            <a:noFill/>
          </a:ln>
        </p:spPr>
      </p:pic>
      <p:sp>
        <p:nvSpPr>
          <p:cNvPr id="239" name="CustomShape 4"/>
          <p:cNvSpPr/>
          <p:nvPr/>
        </p:nvSpPr>
        <p:spPr>
          <a:xfrm>
            <a:off x="123120" y="1202760"/>
            <a:ext cx="92340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dependency on the material is almost removed since Z/A ~ 0.5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low energy the term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dominates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At high energy →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	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logarithmic term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There is a minimum of ionization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MIP → Minimum Ionizaing Particle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0" name="Formula 5"/>
              <p:cNvSpPr txBox="1"/>
              <p:nvPr/>
            </p:nvSpPr>
            <p:spPr>
              <a:xfrm>
                <a:off x="4212000" y="3261600"/>
                <a:ext cx="430920" cy="19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1" name="Formula 6"/>
              <p:cNvSpPr txBox="1"/>
              <p:nvPr/>
            </p:nvSpPr>
            <p:spPr>
              <a:xfrm>
                <a:off x="5544000" y="3094200"/>
                <a:ext cx="521640" cy="325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2" name="Formula 7"/>
              <p:cNvSpPr txBox="1"/>
              <p:nvPr/>
            </p:nvSpPr>
            <p:spPr>
              <a:xfrm>
                <a:off x="7632000" y="2880000"/>
                <a:ext cx="636840" cy="290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ln</m:t>
                    </m:r>
                    <m:r>
                      <m:t xml:space="preserve">β</m:t>
                    </m:r>
                    <m:r>
                      <m:t xml:space="preserve">γ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-77760" y="77760"/>
            <a:ext cx="7565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of dE/dx for particle identification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08000" y="7138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can be used to identify particles if the momentum is measured independently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Indeed with the momentum known the Bethe Bloch formula can be used to measure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With the momentum and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known the mass of the particle can be extracted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1329480" y="2160000"/>
            <a:ext cx="6944040" cy="43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-5760" y="77760"/>
            <a:ext cx="7565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Bremsstrahlung. Mean radiative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08000" y="7138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accelerated or decelerated charged particle emits electromagnetic radiation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takes place when the particle is accelerated in the field of a nucleous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particularly relevant for electrons and positrons due to their small mass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5396400" y="2268000"/>
            <a:ext cx="3171240" cy="157104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5443200" y="3960000"/>
            <a:ext cx="3628440" cy="229464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3"/>
          <a:stretch/>
        </p:blipFill>
        <p:spPr>
          <a:xfrm>
            <a:off x="559440" y="2304000"/>
            <a:ext cx="4552200" cy="105660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4"/>
          <a:stretch/>
        </p:blipFill>
        <p:spPr>
          <a:xfrm>
            <a:off x="324000" y="4644000"/>
            <a:ext cx="2361600" cy="42804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5"/>
          <a:stretch/>
        </p:blipFill>
        <p:spPr>
          <a:xfrm>
            <a:off x="288000" y="4165200"/>
            <a:ext cx="3671640" cy="47844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6"/>
          <a:stretch/>
        </p:blipFill>
        <p:spPr>
          <a:xfrm>
            <a:off x="288000" y="3711600"/>
            <a:ext cx="3599640" cy="42804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7"/>
          <a:stretch/>
        </p:blipFill>
        <p:spPr>
          <a:xfrm>
            <a:off x="298800" y="5113080"/>
            <a:ext cx="3696840" cy="381240"/>
          </a:xfrm>
          <a:prstGeom prst="rect">
            <a:avLst/>
          </a:prstGeom>
          <a:ln>
            <a:noFill/>
          </a:ln>
        </p:spPr>
      </p:pic>
      <p:sp>
        <p:nvSpPr>
          <p:cNvPr id="255" name="CustomShape 3"/>
          <p:cNvSpPr/>
          <p:nvPr/>
        </p:nvSpPr>
        <p:spPr>
          <a:xfrm>
            <a:off x="1224000" y="3384000"/>
            <a:ext cx="1727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</a:rPr>
              <a:t>For electrons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1044000" y="5544000"/>
            <a:ext cx="287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</a:rPr>
              <a:t>For other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8"/>
          <a:stretch/>
        </p:blipFill>
        <p:spPr>
          <a:xfrm>
            <a:off x="792000" y="5904000"/>
            <a:ext cx="2891520" cy="67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-5760" y="77760"/>
            <a:ext cx="8573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Comparison of Bremsstrahlung vs. ionization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108000" y="7138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ionization increases with the log of energy and linear with Z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Brem increases linearly with energy and linear with Z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in which the two stopping powers equal each other is called the critical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173160" y="2363760"/>
            <a:ext cx="4866480" cy="235188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2"/>
          <a:stretch/>
        </p:blipFill>
        <p:spPr>
          <a:xfrm>
            <a:off x="5070600" y="2412000"/>
            <a:ext cx="3857040" cy="142812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3"/>
          <a:stretch/>
        </p:blipFill>
        <p:spPr>
          <a:xfrm>
            <a:off x="5040000" y="3708000"/>
            <a:ext cx="4103640" cy="949680"/>
          </a:xfrm>
          <a:prstGeom prst="rect">
            <a:avLst/>
          </a:prstGeom>
          <a:ln>
            <a:noFill/>
          </a:ln>
        </p:spPr>
      </p:pic>
      <p:sp>
        <p:nvSpPr>
          <p:cNvPr id="263" name="CustomShape 3"/>
          <p:cNvSpPr/>
          <p:nvPr/>
        </p:nvSpPr>
        <p:spPr>
          <a:xfrm>
            <a:off x="95040" y="471024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other particles the critical energy scales according to the square of the mass ratio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4" name="Formula 4"/>
              <p:cNvSpPr txBox="1"/>
              <p:nvPr/>
            </p:nvSpPr>
            <p:spPr>
              <a:xfrm>
                <a:off x="2952000" y="5552640"/>
                <a:ext cx="2666160" cy="351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Pa</m:t>
                        </m:r>
                      </m:e>
                    </m:d>
                    <m:r>
                      <m:t xml:space="preserve">∝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Pa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e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e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-5760" y="77760"/>
            <a:ext cx="8573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Radiation length X</a:t>
            </a:r>
            <a:r>
              <a:rPr b="0" lang="es-ES" sz="3200" spc="-1" strike="noStrike" baseline="-33000">
                <a:solidFill>
                  <a:srgbClr val="000000"/>
                </a:solidFill>
                <a:latin typeface="Times New Roman"/>
                <a:ea typeface="DejaVu Sans"/>
              </a:rPr>
              <a:t>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108000" y="7138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high energy particles most of the energy loss comes from Bremsstrahlung radiation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length is defined as the length in which a particle has radiated 1/e of its energy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7" name="Formula 3"/>
              <p:cNvSpPr txBox="1"/>
              <p:nvPr/>
            </p:nvSpPr>
            <p:spPr>
              <a:xfrm>
                <a:off x="1134000" y="1921320"/>
                <a:ext cx="2970000" cy="598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r>
                          <m:t xml:space="preserve">dx</m:t>
                        </m:r>
                      </m:den>
                    </m:f>
                    <m:r>
                      <m:t xml:space="preserve">=</m:t>
                    </m:r>
                    <m:sSub>
                      <m:e>
                        <m:r>
                          <m:t xml:space="preserve">NE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%Phi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68" name="Formula 4"/>
              <p:cNvSpPr txBox="1"/>
              <p:nvPr/>
            </p:nvSpPr>
            <p:spPr>
              <a:xfrm>
                <a:off x="5178240" y="1885320"/>
                <a:ext cx="1049760" cy="598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69" name="CustomShape 5"/>
          <p:cNvSpPr/>
          <p:nvPr/>
        </p:nvSpPr>
        <p:spPr>
          <a:xfrm>
            <a:off x="78480" y="259704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specific radiation length is also defined to reduce the dependency with the material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0" name="Formula 6"/>
              <p:cNvSpPr txBox="1"/>
              <p:nvPr/>
            </p:nvSpPr>
            <p:spPr>
              <a:xfrm>
                <a:off x="3414240" y="3361680"/>
                <a:ext cx="1799640" cy="517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ρ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ρ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1" name="CustomShape 7"/>
          <p:cNvSpPr/>
          <p:nvPr/>
        </p:nvSpPr>
        <p:spPr>
          <a:xfrm>
            <a:off x="46440" y="38062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specific radiation length can be estimated for pure elements approximately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2" name="Formula 8"/>
              <p:cNvSpPr txBox="1"/>
              <p:nvPr/>
            </p:nvSpPr>
            <p:spPr>
              <a:xfrm>
                <a:off x="2916000" y="4524480"/>
                <a:ext cx="2718000" cy="67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716.4</m:t>
                        </m:r>
                        <m:sSup>
                          <m:e>
                            <m:r>
                              <m:t xml:space="preserve">gcm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A</m:t>
                        </m:r>
                      </m:num>
                      <m:den>
                        <m:r>
                          <m:t xml:space="preserve">Z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Z</m:t>
                            </m:r>
                            <m:r>
                              <m:t xml:space="preserve">+</m:t>
                            </m:r>
                            <m:r>
                              <m:t xml:space="preserve">1</m:t>
                            </m:r>
                          </m:e>
                        </m:d>
                        <m:r>
                          <m:t xml:space="preserve">ln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287</m:t>
                                </m:r>
                              </m:num>
                              <m:den>
                                <m:rad>
                                  <m:radPr>
                                    <m:degHide m:val="1"/>
                                  </m:radPr>
                                  <m:deg/>
                                  <m:e>
                                    <m:r>
                                      <m:t xml:space="preserve">Z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3" name="CustomShape 9"/>
          <p:cNvSpPr/>
          <p:nvPr/>
        </p:nvSpPr>
        <p:spPr>
          <a:xfrm>
            <a:off x="109080" y="5231520"/>
            <a:ext cx="9234000" cy="67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material composed of many different elements: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4" name="Formula 10"/>
              <p:cNvSpPr txBox="1"/>
              <p:nvPr/>
            </p:nvSpPr>
            <p:spPr>
              <a:xfrm>
                <a:off x="1728000" y="5868000"/>
                <a:ext cx="1601640" cy="634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5" name="TextShape 11"/>
          <p:cNvSpPr txBox="1"/>
          <p:nvPr/>
        </p:nvSpPr>
        <p:spPr>
          <a:xfrm>
            <a:off x="3744000" y="5976000"/>
            <a:ext cx="5184000" cy="43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600" spc="-1" strike="noStrike">
                <a:latin typeface="Times New Roman"/>
              </a:rPr>
              <a:t>Where w</a:t>
            </a:r>
            <a:r>
              <a:rPr b="0" lang="es-ES" sz="1600" spc="-1" strike="noStrike" baseline="-33000">
                <a:latin typeface="Times New Roman"/>
              </a:rPr>
              <a:t>i</a:t>
            </a:r>
            <a:r>
              <a:rPr b="0" lang="es-ES" sz="1600" spc="-1" strike="noStrike">
                <a:latin typeface="Times New Roman"/>
              </a:rPr>
              <a:t> is the fraction in mass of the element</a:t>
            </a:r>
            <a:endParaRPr b="0" lang="es-ES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-5760" y="77760"/>
            <a:ext cx="8573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energy loss per unit length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152280" y="1252440"/>
            <a:ext cx="8703720" cy="476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-5760" y="77760"/>
            <a:ext cx="8573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Elastic scattering with nuclei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8000" y="7138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119880" y="201060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’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(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4894200" y="2742840"/>
            <a:ext cx="3889800" cy="1937160"/>
          </a:xfrm>
          <a:prstGeom prst="rect">
            <a:avLst/>
          </a:prstGeom>
          <a:ln>
            <a:noFill/>
          </a:ln>
        </p:spPr>
      </p:pic>
      <p:sp>
        <p:nvSpPr>
          <p:cNvPr id="282" name="CustomShape 4"/>
          <p:cNvSpPr/>
          <p:nvPr/>
        </p:nvSpPr>
        <p:spPr>
          <a:xfrm>
            <a:off x="136800" y="476784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multiple scattering typically more than 20 collisions take place during the trajectory 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particle follows a zig-zag trajectory of statistical nature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global deflection angle given by Moliere’s scattering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2"/>
          <a:stretch/>
        </p:blipFill>
        <p:spPr>
          <a:xfrm>
            <a:off x="648000" y="3168000"/>
            <a:ext cx="3571560" cy="106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6240" y="77760"/>
            <a:ext cx="3316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detector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80000" y="713880"/>
            <a:ext cx="9234000" cy="451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There is a large variety of detectors according to the type of particle and the technology used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504000" y="1305000"/>
            <a:ext cx="8278920" cy="524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-5760" y="77760"/>
            <a:ext cx="8573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Multiple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108000" y="7138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multiple scattering produces a global angular deflection and an orthogonal displacement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136800" y="426384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small deflection angles the distributions of deflections are approximately Gaussian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1152000" y="1240200"/>
            <a:ext cx="6467760" cy="30078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288" name="Formula 4"/>
              <p:cNvSpPr txBox="1"/>
              <p:nvPr/>
            </p:nvSpPr>
            <p:spPr>
              <a:xfrm>
                <a:off x="504000" y="5256000"/>
                <a:ext cx="4316400" cy="689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θ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13.6</m:t>
                        </m:r>
                        <m:r>
                          <m:t xml:space="preserve">MeV</m:t>
                        </m:r>
                      </m:num>
                      <m:den>
                        <m:r>
                          <m:t xml:space="preserve">β</m:t>
                        </m:r>
                        <m:r>
                          <m:t xml:space="preserve">p</m:t>
                        </m:r>
                      </m:den>
                    </m:f>
                    <m:r>
                      <m:t xml:space="preserve">z</m:t>
                    </m:r>
                    <m:rad>
                      <m:radPr>
                        <m:degHide m:val="1"/>
                      </m:radPr>
                      <m:deg/>
                      <m:e>
                        <m:f>
                          <m:num>
                            <m:r>
                              <m:t xml:space="preserve">x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rad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0.038</m:t>
                        </m:r>
                        <m:f>
                          <m:num>
                            <m:r>
                              <m:t xml:space="preserve">t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9" name="Formula 5"/>
              <p:cNvSpPr txBox="1"/>
              <p:nvPr/>
            </p:nvSpPr>
            <p:spPr>
              <a:xfrm>
                <a:off x="4135680" y="3477600"/>
                <a:ext cx="72000" cy="16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0" name="Formula 6"/>
              <p:cNvSpPr txBox="1"/>
              <p:nvPr/>
            </p:nvSpPr>
            <p:spPr>
              <a:xfrm>
                <a:off x="5688000" y="5256000"/>
                <a:ext cx="2262240" cy="662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y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x</m:t>
                        </m:r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θ</m:t>
                                </m:r>
                              </m:e>
                              <m:sub>
                                <m:r>
                                  <m:t xml:space="preserve">plane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3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-5760" y="77760"/>
            <a:ext cx="8573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08000" y="7138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Radiation emitted by a charged particle when it travels faster than light inside a medium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6480" y="1439280"/>
            <a:ext cx="3501720" cy="2088720"/>
          </a:xfrm>
          <a:prstGeom prst="rect">
            <a:avLst/>
          </a:prstGeom>
          <a:ln>
            <a:noFill/>
          </a:ln>
        </p:spPr>
      </p:pic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3482280" y="1434960"/>
            <a:ext cx="3501720" cy="208872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147600" y="343512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z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&gt;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/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3"/>
          <a:stretch/>
        </p:blipFill>
        <p:spPr>
          <a:xfrm>
            <a:off x="1620000" y="4464000"/>
            <a:ext cx="2643120" cy="204624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4"/>
          <a:stretch/>
        </p:blipFill>
        <p:spPr>
          <a:xfrm>
            <a:off x="4968000" y="4428000"/>
            <a:ext cx="3024000" cy="219132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5"/>
          <a:stretch/>
        </p:blipFill>
        <p:spPr>
          <a:xfrm>
            <a:off x="5998320" y="1418040"/>
            <a:ext cx="3145680" cy="210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-5760" y="77760"/>
            <a:ext cx="8573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108000" y="7138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emitted per unit of length path and unit of wave length is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559440" y="1440000"/>
            <a:ext cx="4552560" cy="1190160"/>
          </a:xfrm>
          <a:prstGeom prst="rect">
            <a:avLst/>
          </a:prstGeom>
          <a:ln>
            <a:noFill/>
          </a:ln>
        </p:spPr>
      </p:pic>
      <p:sp>
        <p:nvSpPr>
          <p:cNvPr id="302" name="CustomShape 3"/>
          <p:cNvSpPr/>
          <p:nvPr/>
        </p:nvSpPr>
        <p:spPr>
          <a:xfrm>
            <a:off x="119520" y="242712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per unit path length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2"/>
          <a:stretch/>
        </p:blipFill>
        <p:spPr>
          <a:xfrm>
            <a:off x="673560" y="3036600"/>
            <a:ext cx="4438440" cy="1247400"/>
          </a:xfrm>
          <a:prstGeom prst="rect">
            <a:avLst/>
          </a:prstGeom>
          <a:ln>
            <a:noFill/>
          </a:ln>
        </p:spPr>
      </p:pic>
      <p:sp>
        <p:nvSpPr>
          <p:cNvPr id="304" name="CustomShape 4"/>
          <p:cNvSpPr/>
          <p:nvPr/>
        </p:nvSpPr>
        <p:spPr>
          <a:xfrm>
            <a:off x="144720" y="399636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Assuming n is constant over the wavelength region detected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448200" y="4578120"/>
            <a:ext cx="4123800" cy="103788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4"/>
          <a:stretch/>
        </p:blipFill>
        <p:spPr>
          <a:xfrm>
            <a:off x="5217840" y="4692600"/>
            <a:ext cx="3638160" cy="923400"/>
          </a:xfrm>
          <a:prstGeom prst="rect">
            <a:avLst/>
          </a:prstGeom>
          <a:ln>
            <a:noFill/>
          </a:ln>
        </p:spPr>
      </p:pic>
      <p:sp>
        <p:nvSpPr>
          <p:cNvPr id="307" name="TextShape 5"/>
          <p:cNvSpPr txBox="1"/>
          <p:nvPr/>
        </p:nvSpPr>
        <p:spPr>
          <a:xfrm>
            <a:off x="6696000" y="4392000"/>
            <a:ext cx="15814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800" spc="-1" strike="noStrike">
                <a:latin typeface="Arial"/>
                <a:ea typeface="Arial"/>
              </a:rPr>
              <a:t>λ</a:t>
            </a:r>
            <a:r>
              <a:rPr b="0" lang="es-ES" sz="1800" spc="-1" strike="noStrike">
                <a:latin typeface="Arial"/>
                <a:ea typeface="Arial"/>
              </a:rPr>
              <a:t>=350-500nm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08" name="Line 6"/>
          <p:cNvSpPr/>
          <p:nvPr/>
        </p:nvSpPr>
        <p:spPr>
          <a:xfrm>
            <a:off x="4392000" y="5112000"/>
            <a:ext cx="82584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7"/>
          <p:cNvSpPr/>
          <p:nvPr/>
        </p:nvSpPr>
        <p:spPr>
          <a:xfrm>
            <a:off x="174240" y="56026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Loss of energy due to Cerenkov radiation is very small compared to ionization and much weaker than scintillation output so it’s usually neglected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5"/>
          <a:stretch/>
        </p:blipFill>
        <p:spPr>
          <a:xfrm>
            <a:off x="4942800" y="1440000"/>
            <a:ext cx="4021200" cy="263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-5760" y="77760"/>
            <a:ext cx="8573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108000" y="7138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1634760" y="2269440"/>
            <a:ext cx="5637240" cy="2482560"/>
          </a:xfrm>
          <a:prstGeom prst="rect">
            <a:avLst/>
          </a:prstGeom>
          <a:ln>
            <a:noFill/>
          </a:ln>
        </p:spPr>
      </p:pic>
      <p:sp>
        <p:nvSpPr>
          <p:cNvPr id="314" name="CustomShape 3"/>
          <p:cNvSpPr/>
          <p:nvPr/>
        </p:nvSpPr>
        <p:spPr>
          <a:xfrm>
            <a:off x="87480" y="496260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is emitted in a cone with cos(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θ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=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γ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The probability of radiation per transition surface is low ~ 1/2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(fine structure constant)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-5760" y="77760"/>
            <a:ext cx="857340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detectors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108000" y="713880"/>
            <a:ext cx="923400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relativistic charged particle crosses a boundary between two materials with different dielectric properties, radiation is emitted, mostly in the form of X-rays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appears because the electric field generated by the particle is different at both sides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66240" y="77760"/>
            <a:ext cx="7636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Active material: interactions with 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80000" y="713880"/>
            <a:ext cx="9234000" cy="451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Particles interact with the electrons and/or nuclei of the medium they cross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interaction can be electromagnetic, weak or strong depending on the particle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effects of this interaction can be used to detect the particles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understand how detectors work we need to understand how particles interact with matter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Detectors should have an active material in which this interaction takes place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864000" y="4860000"/>
            <a:ext cx="2806920" cy="107892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Neutral particle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5400360" y="4860360"/>
            <a:ext cx="2806920" cy="107892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Charged particle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3132360" y="3204360"/>
            <a:ext cx="2806920" cy="107892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 of particles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matter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3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-41760" y="77760"/>
            <a:ext cx="5728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Neutral particle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180000" y="713880"/>
            <a:ext cx="9234000" cy="86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Neutral particles such as photons, neutrons, K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and others suffer different 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1296000" y="1476000"/>
            <a:ext cx="2662920" cy="21589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Photons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Photoelectric effect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Comptom effect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Pair production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1332000" y="4212360"/>
            <a:ext cx="2662920" cy="21589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High Energy 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neutral hadrons (n, K</a:t>
            </a:r>
            <a:r>
              <a:rPr b="0" lang="es-ES" sz="2000" spc="-1" strike="noStrike" baseline="33000">
                <a:solidFill>
                  <a:srgbClr val="800080"/>
                </a:solidFill>
                <a:latin typeface="Arial"/>
                <a:ea typeface="DejaVu Sans"/>
              </a:rPr>
              <a:t>0</a:t>
            </a: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)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Nuclear interactions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09" name="CustomShape 5"/>
          <p:cNvSpPr/>
          <p:nvPr/>
        </p:nvSpPr>
        <p:spPr>
          <a:xfrm>
            <a:off x="5076000" y="1476360"/>
            <a:ext cx="2662920" cy="21589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Moderate/Low energy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Scattering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Absorption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Fission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0" name="CustomShape 6"/>
          <p:cNvSpPr/>
          <p:nvPr/>
        </p:nvSpPr>
        <p:spPr>
          <a:xfrm>
            <a:off x="5112000" y="4176720"/>
            <a:ext cx="2662920" cy="21589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aa9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Neutrinos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Weak interactions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41760" y="77760"/>
            <a:ext cx="3928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80000" y="713880"/>
            <a:ext cx="9234000" cy="86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photons do not have charge they are always indirectly detected: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their interactions they produce electrons/positrons that interact with matter 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Photons may be absorbed (photoelectric effect or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creation) or scattered (Compton effect)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attenuation law is introduced based on the fact that the interaction probability is constant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216000" y="2630520"/>
            <a:ext cx="3487680" cy="39204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080400" y="2824200"/>
            <a:ext cx="2846520" cy="23227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5904000" y="5200920"/>
            <a:ext cx="3189600" cy="11700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16" name="Formula 3"/>
              <p:cNvSpPr txBox="1"/>
              <p:nvPr/>
            </p:nvSpPr>
            <p:spPr>
              <a:xfrm>
                <a:off x="3960000" y="4536000"/>
                <a:ext cx="1405800" cy="35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-41760" y="77760"/>
            <a:ext cx="4720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absorption length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180000" y="713880"/>
            <a:ext cx="9234000" cy="86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Frequently instead of working with the distance we use the distance times density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quantity is more sensitive to the real amount of matter in the crossed distance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19" name="Formula 3"/>
              <p:cNvSpPr txBox="1"/>
              <p:nvPr/>
            </p:nvSpPr>
            <p:spPr>
              <a:xfrm>
                <a:off x="1656000" y="2096640"/>
                <a:ext cx="1405800" cy="35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0" name="Formula 4"/>
              <p:cNvSpPr txBox="1"/>
              <p:nvPr/>
            </p:nvSpPr>
            <p:spPr>
              <a:xfrm>
                <a:off x="3672000" y="1728000"/>
                <a:ext cx="824760" cy="289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r>
                      <m:t xml:space="preserve">'</m:t>
                    </m:r>
                    <m:r>
                      <m:t xml:space="preserve">=</m:t>
                    </m:r>
                    <m:r>
                      <m:t xml:space="preserve">x</m:t>
                    </m:r>
                    <m:r>
                      <m:t xml:space="preserve">ρ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1" name="Formula 5"/>
              <p:cNvSpPr txBox="1"/>
              <p:nvPr/>
            </p:nvSpPr>
            <p:spPr>
              <a:xfrm>
                <a:off x="3672000" y="2088360"/>
                <a:ext cx="931320" cy="289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μ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μ</m:t>
                        </m:r>
                      </m:num>
                      <m:den>
                        <m:r>
                          <m:t xml:space="preserve">ρ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2" name="Formula 6"/>
              <p:cNvSpPr txBox="1"/>
              <p:nvPr/>
            </p:nvSpPr>
            <p:spPr>
              <a:xfrm>
                <a:off x="3672000" y="2484720"/>
                <a:ext cx="1020240" cy="289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μ</m:t>
                        </m:r>
                      </m:den>
                    </m:f>
                    <m:r>
                      <m:t xml:space="preserve">'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23" name="Line 7"/>
          <p:cNvSpPr/>
          <p:nvPr/>
        </p:nvSpPr>
        <p:spPr>
          <a:xfrm>
            <a:off x="3168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8"/>
          <p:cNvSpPr/>
          <p:nvPr/>
        </p:nvSpPr>
        <p:spPr>
          <a:xfrm>
            <a:off x="4824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25" name="Formula 9"/>
              <p:cNvSpPr txBox="1"/>
              <p:nvPr/>
            </p:nvSpPr>
            <p:spPr>
              <a:xfrm>
                <a:off x="5400000" y="2096640"/>
                <a:ext cx="1521720" cy="35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'</m:t>
                        </m:r>
                        <m:r>
                          <m:t xml:space="preserve">x</m:t>
                        </m:r>
                        <m:r>
                          <m:t xml:space="preserve">'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828000" y="2952000"/>
            <a:ext cx="6982920" cy="351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-41760" y="77760"/>
            <a:ext cx="3928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Photoelectric effect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5278320" y="468000"/>
            <a:ext cx="3826440" cy="604692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108000" y="2225880"/>
            <a:ext cx="5506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of the photon is transferred to the electron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is absorbed and the electron is extracted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atom gets ionized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final energy of the electron depends on the binding energy (the electron energy level in the atom)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144000" y="1080000"/>
            <a:ext cx="2189880" cy="115092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2226240" y="941040"/>
            <a:ext cx="2812680" cy="121788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 rot="4200000">
            <a:off x="6019560" y="1572480"/>
            <a:ext cx="18709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 rot="3900000">
            <a:off x="6271920" y="4345200"/>
            <a:ext cx="18709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4" name="Formula 5"/>
              <p:cNvSpPr txBox="1"/>
              <p:nvPr/>
            </p:nvSpPr>
            <p:spPr>
              <a:xfrm>
                <a:off x="1725840" y="4536000"/>
                <a:ext cx="1801080" cy="31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h</m:t>
                    </m:r>
                    <m:r>
                      <m:t xml:space="preserve">ν</m:t>
                    </m:r>
                    <m:r>
                      <m:t xml:space="preserve">−</m:t>
                    </m:r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  <m:r>
                          <m:t xml:space="preserve">binding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35" name="CustomShape 6"/>
          <p:cNvSpPr/>
          <p:nvPr/>
        </p:nvSpPr>
        <p:spPr>
          <a:xfrm>
            <a:off x="82800" y="4797720"/>
            <a:ext cx="5506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Different trends at low and high energies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6" name="Formula 7"/>
              <p:cNvSpPr txBox="1"/>
              <p:nvPr/>
            </p:nvSpPr>
            <p:spPr>
              <a:xfrm>
                <a:off x="1080000" y="5760000"/>
                <a:ext cx="1180440" cy="34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Sup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  <m:sup>
                            <m:r>
                              <m:t xml:space="preserve">3.5</m:t>
                            </m:r>
                          </m:sup>
                        </m:sSub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37" name="Formula 8"/>
              <p:cNvSpPr txBox="1"/>
              <p:nvPr/>
            </p:nvSpPr>
            <p:spPr>
              <a:xfrm>
                <a:off x="2808000" y="6048000"/>
                <a:ext cx="1086120" cy="34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38" name="Line 9"/>
          <p:cNvSpPr/>
          <p:nvPr/>
        </p:nvSpPr>
        <p:spPr>
          <a:xfrm flipV="1">
            <a:off x="3895200" y="5184000"/>
            <a:ext cx="4168800" cy="100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Line 10"/>
          <p:cNvSpPr/>
          <p:nvPr/>
        </p:nvSpPr>
        <p:spPr>
          <a:xfrm flipV="1">
            <a:off x="2376000" y="4680000"/>
            <a:ext cx="4536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-41760" y="77760"/>
            <a:ext cx="752868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(After) Photoelectric effect: fluorescence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108000" y="785880"/>
            <a:ext cx="9034920" cy="23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After the emission of a photoelectron the ionizedatom (molecule) is an excited state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ionized atom (molecule) returns to the ground state emiting photons</a:t>
            </a:r>
            <a:endParaRPr b="0" lang="es-ES" sz="1800" spc="-1" strike="noStrike">
              <a:latin typeface="Arial"/>
            </a:endParaRPr>
          </a:p>
          <a:p>
            <a:pPr marL="216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an important effect in a kind of active materials called: scintillators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5841000" y="2076840"/>
            <a:ext cx="2977920" cy="450324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130320" y="2653200"/>
            <a:ext cx="5628600" cy="375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60321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2021-11-08T07:17:55Z</dcterms:modified>
  <cp:revision>1671</cp:revision>
  <dc:subject/>
  <dc:title>Presentación de PowerPoint</dc:title>
</cp:coreProperties>
</file>